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245" r:id="rId1"/>
  </p:sldMasterIdLst>
  <p:notesMasterIdLst>
    <p:notesMasterId r:id="rId43"/>
  </p:notesMasterIdLst>
  <p:sldIdLst>
    <p:sldId id="256" r:id="rId2"/>
    <p:sldId id="263" r:id="rId3"/>
    <p:sldId id="257" r:id="rId4"/>
    <p:sldId id="258" r:id="rId5"/>
    <p:sldId id="262" r:id="rId6"/>
    <p:sldId id="260" r:id="rId7"/>
    <p:sldId id="261" r:id="rId8"/>
    <p:sldId id="265" r:id="rId9"/>
    <p:sldId id="272" r:id="rId10"/>
    <p:sldId id="268" r:id="rId11"/>
    <p:sldId id="269" r:id="rId12"/>
    <p:sldId id="270" r:id="rId13"/>
    <p:sldId id="271" r:id="rId14"/>
    <p:sldId id="273" r:id="rId15"/>
    <p:sldId id="274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9" r:id="rId28"/>
    <p:sldId id="290" r:id="rId29"/>
    <p:sldId id="291" r:id="rId30"/>
    <p:sldId id="303" r:id="rId31"/>
    <p:sldId id="304" r:id="rId32"/>
    <p:sldId id="292" r:id="rId33"/>
    <p:sldId id="294" r:id="rId34"/>
    <p:sldId id="295" r:id="rId35"/>
    <p:sldId id="296" r:id="rId36"/>
    <p:sldId id="297" r:id="rId37"/>
    <p:sldId id="298" r:id="rId38"/>
    <p:sldId id="293" r:id="rId39"/>
    <p:sldId id="299" r:id="rId40"/>
    <p:sldId id="301" r:id="rId41"/>
    <p:sldId id="302" r:id="rId4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44"/>
      <p:bold r:id="rId45"/>
      <p:italic r:id="rId46"/>
      <p:boldItalic r:id="rId47"/>
    </p:embeddedFont>
    <p:embeddedFont>
      <p:font typeface="Wingdings 3" panose="05040102010807070707" pitchFamily="18" charset="2"/>
      <p:regular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5" userDrawn="1">
          <p15:clr>
            <a:srgbClr val="9AA0A6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DF5F99-2888-462A-A0E6-5FA4380FED7A}">
  <a:tblStyle styleId="{CDDF5F99-2888-462A-A0E6-5FA4380FED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38"/>
  </p:normalViewPr>
  <p:slideViewPr>
    <p:cSldViewPr snapToGrid="0">
      <p:cViewPr varScale="1">
        <p:scale>
          <a:sx n="74" d="100"/>
          <a:sy n="74" d="100"/>
        </p:scale>
        <p:origin x="988" y="48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547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1CEA-89C5-4F00-B66E-B09A2750F97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1E164-1949-45E7-8A12-D1D9684F1AD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2743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1CEA-89C5-4F00-B66E-B09A2750F97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1E164-1949-45E7-8A12-D1D9684F1A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9118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1CEA-89C5-4F00-B66E-B09A2750F97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1E164-1949-45E7-8A12-D1D9684F1A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548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1CEA-89C5-4F00-B66E-B09A2750F97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1E164-1949-45E7-8A12-D1D9684F1AD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190405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1CEA-89C5-4F00-B66E-B09A2750F97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1E164-1949-45E7-8A12-D1D9684F1A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35954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1CEA-89C5-4F00-B66E-B09A2750F97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1E164-1949-45E7-8A12-D1D9684F1AD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222145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1CEA-89C5-4F00-B66E-B09A2750F97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1E164-1949-45E7-8A12-D1D9684F1A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1639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1CEA-89C5-4F00-B66E-B09A2750F97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1E164-1949-45E7-8A12-D1D9684F1A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80568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1CEA-89C5-4F00-B66E-B09A2750F97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1E164-1949-45E7-8A12-D1D9684F1A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24595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1CEA-89C5-4F00-B66E-B09A2750F97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1E164-1949-45E7-8A12-D1D9684F1A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890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1CEA-89C5-4F00-B66E-B09A2750F97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1E164-1949-45E7-8A12-D1D9684F1A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19434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1CEA-89C5-4F00-B66E-B09A2750F97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1E164-1949-45E7-8A12-D1D9684F1A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66063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1CEA-89C5-4F00-B66E-B09A2750F97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1E164-1949-45E7-8A12-D1D9684F1A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4476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1CEA-89C5-4F00-B66E-B09A2750F97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1E164-1949-45E7-8A12-D1D9684F1A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56118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1CEA-89C5-4F00-B66E-B09A2750F97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1E164-1949-45E7-8A12-D1D9684F1A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2576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1CEA-89C5-4F00-B66E-B09A2750F97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1E164-1949-45E7-8A12-D1D9684F1A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8973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1CEA-89C5-4F00-B66E-B09A2750F97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1E164-1949-45E7-8A12-D1D9684F1A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8032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A841CEA-89C5-4F00-B66E-B09A2750F97B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DC1E164-1949-45E7-8A12-D1D9684F1A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152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  <p:sldLayoutId id="2147484257" r:id="rId12"/>
    <p:sldLayoutId id="2147484258" r:id="rId13"/>
    <p:sldLayoutId id="2147484259" r:id="rId14"/>
    <p:sldLayoutId id="2147484260" r:id="rId15"/>
    <p:sldLayoutId id="2147484261" r:id="rId16"/>
    <p:sldLayoutId id="2147484262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81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007" b="723"/>
          <a:stretch/>
        </p:blipFill>
        <p:spPr>
          <a:xfrm>
            <a:off x="-2381" y="10"/>
            <a:ext cx="9143999" cy="5143490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59" y="514349"/>
            <a:ext cx="6000750" cy="2228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altLang="zh-CN" sz="4800" b="1"/>
              <a:t>Vehicle License Plate Detection using YOLOv8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3738A18-9D63-F447-5C5C-4EEEFB7D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3159" y="2882900"/>
            <a:ext cx="5073825" cy="14605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100">
                <a:solidFill>
                  <a:schemeClr val="tx1"/>
                </a:solidFill>
              </a:rPr>
              <a:t>Wenhao</a:t>
            </a:r>
            <a:r>
              <a:rPr lang="en-US" altLang="zh-CN" sz="2100" dirty="0">
                <a:solidFill>
                  <a:schemeClr val="tx1"/>
                </a:solidFill>
              </a:rPr>
              <a:t> Fang</a:t>
            </a:r>
          </a:p>
        </p:txBody>
      </p:sp>
    </p:spTree>
    <p:extLst>
      <p:ext uri="{BB962C8B-B14F-4D97-AF65-F5344CB8AC3E}">
        <p14:creationId xmlns:p14="http://schemas.microsoft.com/office/powerpoint/2010/main" val="2767304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80" y="307315"/>
            <a:ext cx="4845383" cy="5639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defTabSz="457200">
              <a:spcAft>
                <a:spcPts val="1200"/>
              </a:spcAft>
            </a:pPr>
            <a:r>
              <a:rPr lang="en-US" altLang="zh-CN" sz="28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Data Processing</a:t>
            </a:r>
            <a:endParaRPr lang="en-US" altLang="zh-CN" sz="2800" b="1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3738A18-9D63-F447-5C5C-4EEEFB7D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287" y="1000664"/>
            <a:ext cx="5544293" cy="334273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1800" b="1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Data Cleansing</a:t>
            </a:r>
          </a:p>
          <a:p>
            <a:pPr marL="628650" lvl="1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180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removal of all irrelevant images, ensuring that only images in the jpeg format were retained. </a:t>
            </a:r>
          </a:p>
          <a:p>
            <a:pPr marL="628650" lvl="1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180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Eventually, 543 jpeg files are relocated to a designated folder named "</a:t>
            </a:r>
            <a:r>
              <a:rPr lang="en-US" altLang="zh-CN" sz="1800" b="1" kern="100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data_label_image</a:t>
            </a:r>
            <a:r>
              <a:rPr lang="en-US" altLang="zh-CN" sz="180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"</a:t>
            </a:r>
            <a:endParaRPr lang="zh-CN" altLang="zh-CN" sz="1800" kern="100" dirty="0">
              <a:solidFill>
                <a:schemeClr val="accent1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9" r="40682"/>
          <a:stretch/>
        </p:blipFill>
        <p:spPr>
          <a:xfrm>
            <a:off x="6019203" y="10"/>
            <a:ext cx="3124795" cy="51434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81127" y="6350"/>
            <a:ext cx="4560492" cy="4622800"/>
            <a:chOff x="6108170" y="8467"/>
            <a:chExt cx="6080656" cy="6163733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2234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80" y="307315"/>
            <a:ext cx="4845383" cy="5639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defTabSz="457200">
              <a:spcAft>
                <a:spcPts val="1200"/>
              </a:spcAft>
            </a:pPr>
            <a:r>
              <a:rPr lang="en-US" altLang="zh-CN" sz="28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Data Processing</a:t>
            </a:r>
            <a:endParaRPr lang="en-US" altLang="zh-CN" sz="2800" b="1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3738A18-9D63-F447-5C5C-4EEEFB7D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287" y="1000664"/>
            <a:ext cx="5544293" cy="334273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60000" lvl="1" indent="-360000" algn="just">
              <a:spcBef>
                <a:spcPts val="18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1800" b="1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 Annotation</a:t>
            </a:r>
          </a:p>
          <a:p>
            <a:pPr marL="702900" lvl="2" indent="-360000" algn="just">
              <a:spcBef>
                <a:spcPts val="18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165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To train the object detector, bounding box annotations within images are required to supervise its learning. </a:t>
            </a:r>
          </a:p>
          <a:p>
            <a:pPr marL="702900" lvl="2" indent="-360000" algn="just">
              <a:spcBef>
                <a:spcPts val="18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165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To complete this critical task, I facilitated a Python program named "</a:t>
            </a:r>
            <a:r>
              <a:rPr lang="en-US" altLang="zh-CN" sz="1650" b="1" kern="100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labelImg</a:t>
            </a:r>
            <a:r>
              <a:rPr lang="en-US" altLang="zh-CN" sz="165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" to crop and label car plates with the class name "</a:t>
            </a:r>
            <a:r>
              <a:rPr lang="en-US" altLang="zh-CN" sz="1650" b="1" kern="100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car_plate</a:t>
            </a:r>
            <a:r>
              <a:rPr lang="en-US" altLang="zh-CN" sz="165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" for each image. </a:t>
            </a:r>
            <a:endParaRPr lang="zh-CN" altLang="zh-CN" sz="1650" kern="100" dirty="0">
              <a:solidFill>
                <a:schemeClr val="accent1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9" r="40682"/>
          <a:stretch/>
        </p:blipFill>
        <p:spPr>
          <a:xfrm>
            <a:off x="6019203" y="10"/>
            <a:ext cx="3124795" cy="51434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8307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5249" b="482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69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306" cy="51434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83508" y="6858"/>
            <a:ext cx="4560492" cy="4622800"/>
            <a:chOff x="6108170" y="8467"/>
            <a:chExt cx="6080656" cy="6163733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41348ED-CD53-2686-52D8-A064452EB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97" y="955862"/>
            <a:ext cx="7825305" cy="39038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2">
            <a:extLst>
              <a:ext uri="{FF2B5EF4-FFF2-40B4-BE49-F238E27FC236}">
                <a16:creationId xmlns:a16="http://schemas.microsoft.com/office/drawing/2014/main" id="{45E66123-2549-7DFA-B696-72356BFA3E1A}"/>
              </a:ext>
            </a:extLst>
          </p:cNvPr>
          <p:cNvSpPr txBox="1">
            <a:spLocks/>
          </p:cNvSpPr>
          <p:nvPr/>
        </p:nvSpPr>
        <p:spPr>
          <a:xfrm>
            <a:off x="254525" y="354521"/>
            <a:ext cx="4165966" cy="171120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altLang="zh-CN" sz="1800" b="1" i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Figure 2</a:t>
            </a:r>
            <a:r>
              <a:rPr lang="en-US" altLang="zh-CN" sz="1800" i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. Object annotation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63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5249" b="482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69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306" cy="51434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83508" y="6858"/>
            <a:ext cx="4560492" cy="4622800"/>
            <a:chOff x="6108170" y="8467"/>
            <a:chExt cx="6080656" cy="6163733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42ED5B45-71A1-A104-A66E-706C34350CF2}"/>
              </a:ext>
            </a:extLst>
          </p:cNvPr>
          <p:cNvSpPr txBox="1">
            <a:spLocks/>
          </p:cNvSpPr>
          <p:nvPr/>
        </p:nvSpPr>
        <p:spPr>
          <a:xfrm>
            <a:off x="254525" y="354521"/>
            <a:ext cx="4165966" cy="171120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altLang="zh-CN" sz="1800" b="1" i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Figure 3</a:t>
            </a:r>
            <a:r>
              <a:rPr lang="en-US" altLang="zh-CN" sz="1800" i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.Images and Txt files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B178C2-E34B-06FD-9C9D-ADCA1B7591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8" t="7834"/>
          <a:stretch/>
        </p:blipFill>
        <p:spPr bwMode="auto">
          <a:xfrm>
            <a:off x="767918" y="964613"/>
            <a:ext cx="7686743" cy="40030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0676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5007" b="72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58" y="514349"/>
            <a:ext cx="6983197" cy="222885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lvl="0" defTabSz="457200">
              <a:spcAft>
                <a:spcPts val="1200"/>
              </a:spcAft>
            </a:pPr>
            <a:r>
              <a:rPr lang="en-US" altLang="zh-CN" sz="4800" b="1" kern="2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Configure YOLOv8 Environment and Model</a:t>
            </a:r>
            <a:endParaRPr lang="en-US" altLang="zh-CN" sz="4800" b="1" dirty="0"/>
          </a:p>
        </p:txBody>
      </p:sp>
    </p:spTree>
    <p:extLst>
      <p:ext uri="{BB962C8B-B14F-4D97-AF65-F5344CB8AC3E}">
        <p14:creationId xmlns:p14="http://schemas.microsoft.com/office/powerpoint/2010/main" val="3169123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927" y="307325"/>
            <a:ext cx="4619455" cy="6846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defTabSz="457200">
              <a:spcAft>
                <a:spcPts val="1200"/>
              </a:spcAft>
            </a:pP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Dataset Architecture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3738A18-9D63-F447-5C5C-4EEEFB7D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1230601"/>
            <a:ext cx="5210355" cy="360557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 defTabSz="4572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YOLOv8 model demands a specific directory architecture for optimal functioning.</a:t>
            </a:r>
          </a:p>
          <a:p>
            <a:pPr marL="285750" indent="-285750" defTabSz="4572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Thus, I defined a function to establish the necessary directory structure. This function efficiently splits and copies image files and their corresponding text files into distinct directories. </a:t>
            </a:r>
          </a:p>
          <a:p>
            <a:pPr marL="285750" indent="-285750" defTabSz="4572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Files were split at a 8:1:1 (training/validation/prediction) ratio, resulting in 431 images for training, 56 images for validation, and 56 for prediction.</a:t>
            </a:r>
          </a:p>
        </p:txBody>
      </p:sp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9" r="40682"/>
          <a:stretch/>
        </p:blipFill>
        <p:spPr>
          <a:xfrm>
            <a:off x="20" y="10"/>
            <a:ext cx="3479779" cy="51434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75221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5007" b="72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03187128-3D85-CADE-3A11-A3A82949380B}"/>
              </a:ext>
            </a:extLst>
          </p:cNvPr>
          <p:cNvSpPr txBox="1">
            <a:spLocks/>
          </p:cNvSpPr>
          <p:nvPr/>
        </p:nvSpPr>
        <p:spPr>
          <a:xfrm>
            <a:off x="254525" y="354521"/>
            <a:ext cx="4429618" cy="171120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altLang="zh-CN" sz="1800" b="1" i="1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Figure 4:</a:t>
            </a:r>
            <a:r>
              <a:rPr lang="en-US" altLang="zh-CN" sz="1800" i="1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 Dataset Architecture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D28AA14F-D929-65E8-73C8-42169F2AB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26" y="498249"/>
            <a:ext cx="3566996" cy="434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6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927" y="307325"/>
            <a:ext cx="4619455" cy="6846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defTabSz="457200">
              <a:spcAft>
                <a:spcPts val="1200"/>
              </a:spcAft>
            </a:pP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Dedicated Environment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3738A18-9D63-F447-5C5C-4EEEFB7D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1230601"/>
            <a:ext cx="5210355" cy="36055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4572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recommended to establish a dedicated environment to train a custom YOLO model. </a:t>
            </a:r>
          </a:p>
          <a:p>
            <a:pPr marL="285750" indent="-285750" defTabSz="4572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n-US" altLang="zh-CN" sz="1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 hosted </a:t>
            </a:r>
            <a:r>
              <a:rPr lang="en-US" altLang="zh-CN" sz="1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Notebook service, </a:t>
            </a:r>
          </a:p>
          <a:p>
            <a:pPr marL="285750" indent="-285750" defTabSz="4572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"</a:t>
            </a:r>
            <a:r>
              <a:rPr lang="en-US" altLang="zh-CN" sz="1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ultralytics</a:t>
            </a: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library, the core library to train a custom model.</a:t>
            </a:r>
          </a:p>
        </p:txBody>
      </p:sp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9" r="40682"/>
          <a:stretch/>
        </p:blipFill>
        <p:spPr>
          <a:xfrm>
            <a:off x="20" y="10"/>
            <a:ext cx="3479779" cy="51434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884838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927" y="307325"/>
            <a:ext cx="5039028" cy="6846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defTabSz="457200">
              <a:spcAft>
                <a:spcPts val="1200"/>
              </a:spcAft>
            </a:pP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YOLO Model Configuration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3738A18-9D63-F447-5C5C-4EEEFB7D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1230601"/>
            <a:ext cx="5210355" cy="36055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4572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connect labels with images and Txt files, “</a:t>
            </a:r>
            <a:r>
              <a:rPr lang="en-US" altLang="zh-CN" sz="1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config.yaml</a:t>
            </a: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 a configuration file, was created in the "datasets" directory. This pivotal file contains the paths of train and </a:t>
            </a:r>
            <a:r>
              <a:rPr lang="en-US" altLang="zh-CN" sz="1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images, along with the label name.</a:t>
            </a:r>
          </a:p>
          <a:p>
            <a:pPr marL="285750" indent="-285750" defTabSz="4572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project utilizes the base yolov8n.pt model as a starting point for car plate detection using the default arguments.</a:t>
            </a:r>
          </a:p>
        </p:txBody>
      </p:sp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9" r="40682"/>
          <a:stretch/>
        </p:blipFill>
        <p:spPr>
          <a:xfrm>
            <a:off x="20" y="10"/>
            <a:ext cx="3479779" cy="51434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04518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927" y="307325"/>
            <a:ext cx="5039028" cy="6846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defTabSz="457200">
              <a:spcAft>
                <a:spcPts val="1200"/>
              </a:spcAft>
            </a:pP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YOLO Model Configuration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3738A18-9D63-F447-5C5C-4EEEFB7D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1230601"/>
            <a:ext cx="5210355" cy="36055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4572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default values of the critical arguments are: </a:t>
            </a:r>
          </a:p>
          <a:p>
            <a:pPr marL="285750" indent="-285750" defTabSz="4572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epochs:100, number of epochs to train for,</a:t>
            </a:r>
          </a:p>
          <a:p>
            <a:pPr marL="285750" indent="-285750" defTabSz="4572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batch: 16, number of images per batch,</a:t>
            </a:r>
          </a:p>
          <a:p>
            <a:pPr marL="285750" indent="-285750" defTabSz="4572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optimize: auto, optimizer to use,</a:t>
            </a:r>
          </a:p>
          <a:p>
            <a:pPr marL="285750" indent="-285750" defTabSz="4572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patience: 50, epochs to wait for no observable improvement for early stopping of training.</a:t>
            </a:r>
          </a:p>
        </p:txBody>
      </p:sp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9" r="40682"/>
          <a:stretch/>
        </p:blipFill>
        <p:spPr>
          <a:xfrm>
            <a:off x="20" y="10"/>
            <a:ext cx="3479779" cy="51434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07230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5007" b="72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58" y="514349"/>
            <a:ext cx="6983197" cy="22288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defTabSz="457200">
              <a:spcAft>
                <a:spcPts val="1200"/>
              </a:spcAft>
            </a:pPr>
            <a:r>
              <a:rPr lang="en-US" altLang="zh-CN" sz="4800" b="1" kern="2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Introduction</a:t>
            </a:r>
            <a:endParaRPr lang="en-US" altLang="zh-CN" sz="4800" b="1" dirty="0"/>
          </a:p>
        </p:txBody>
      </p:sp>
    </p:spTree>
    <p:extLst>
      <p:ext uri="{BB962C8B-B14F-4D97-AF65-F5344CB8AC3E}">
        <p14:creationId xmlns:p14="http://schemas.microsoft.com/office/powerpoint/2010/main" val="3709203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5007" b="72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58" y="514349"/>
            <a:ext cx="6983197" cy="22288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defTabSz="457200">
              <a:spcAft>
                <a:spcPts val="1200"/>
              </a:spcAft>
            </a:pPr>
            <a:r>
              <a:rPr lang="en-US" altLang="zh-CN" sz="4800" b="1" kern="2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Train a Custom YOLOv8 Detector</a:t>
            </a:r>
            <a:endParaRPr lang="en-US" altLang="zh-CN" sz="4800" b="1" dirty="0"/>
          </a:p>
        </p:txBody>
      </p:sp>
    </p:spTree>
    <p:extLst>
      <p:ext uri="{BB962C8B-B14F-4D97-AF65-F5344CB8AC3E}">
        <p14:creationId xmlns:p14="http://schemas.microsoft.com/office/powerpoint/2010/main" val="3547570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3738A18-9D63-F447-5C5C-4EEEFB7D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287" y="1000664"/>
            <a:ext cx="5544293" cy="398637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 the beginning of the training, more detailed arguments were shown. </a:t>
            </a:r>
          </a:p>
          <a:p>
            <a:pPr marL="628650" lvl="1" indent="-285750" algn="just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180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For example, the optimizer used in this project is </a:t>
            </a:r>
            <a:r>
              <a:rPr lang="en-US" altLang="zh-CN" sz="1800" kern="100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AdamW</a:t>
            </a:r>
            <a:r>
              <a:rPr lang="en-US" altLang="zh-CN" sz="180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a gradient descent method. The learning rate was 0.002 and momentum was 0.9.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During the training process, a suite of crucial metrics for each epoch, including </a:t>
            </a:r>
            <a:r>
              <a:rPr lang="en-US" altLang="zh-CN" sz="1800" kern="100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box_loss</a:t>
            </a:r>
            <a:r>
              <a:rPr lang="en-US" altLang="zh-CN" sz="180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1800" kern="100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cls_loss</a:t>
            </a:r>
            <a:r>
              <a:rPr lang="en-US" altLang="zh-CN" sz="180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were continuously displayed. </a:t>
            </a:r>
            <a:endParaRPr lang="zh-CN" altLang="zh-CN" sz="1800" kern="100" dirty="0">
              <a:solidFill>
                <a:schemeClr val="accent1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59" r="40682"/>
          <a:stretch/>
        </p:blipFill>
        <p:spPr>
          <a:xfrm>
            <a:off x="6019203" y="10"/>
            <a:ext cx="3124795" cy="51434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标题 5">
            <a:extLst>
              <a:ext uri="{FF2B5EF4-FFF2-40B4-BE49-F238E27FC236}">
                <a16:creationId xmlns:a16="http://schemas.microsoft.com/office/drawing/2014/main" id="{25C5A110-30CA-C4E7-97D6-124271950D85}"/>
              </a:ext>
            </a:extLst>
          </p:cNvPr>
          <p:cNvSpPr txBox="1">
            <a:spLocks/>
          </p:cNvSpPr>
          <p:nvPr/>
        </p:nvSpPr>
        <p:spPr>
          <a:xfrm>
            <a:off x="224287" y="156466"/>
            <a:ext cx="5039028" cy="68460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Aft>
                <a:spcPts val="1200"/>
              </a:spcAft>
            </a:pP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YOLO Model Configuration</a:t>
            </a:r>
          </a:p>
        </p:txBody>
      </p:sp>
    </p:spTree>
    <p:extLst>
      <p:ext uri="{BB962C8B-B14F-4D97-AF65-F5344CB8AC3E}">
        <p14:creationId xmlns:p14="http://schemas.microsoft.com/office/powerpoint/2010/main" val="63712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5007" b="72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03187128-3D85-CADE-3A11-A3A82949380B}"/>
              </a:ext>
            </a:extLst>
          </p:cNvPr>
          <p:cNvSpPr txBox="1">
            <a:spLocks/>
          </p:cNvSpPr>
          <p:nvPr/>
        </p:nvSpPr>
        <p:spPr>
          <a:xfrm>
            <a:off x="254525" y="354521"/>
            <a:ext cx="4429618" cy="171120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sz="1800" b="1" i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Figure 5: </a:t>
            </a:r>
            <a:r>
              <a:rPr lang="en-US" altLang="zh-CN" sz="1800" i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Metrics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图片包含 文本&#10;&#10;描述已自动生成">
            <a:extLst>
              <a:ext uri="{FF2B5EF4-FFF2-40B4-BE49-F238E27FC236}">
                <a16:creationId xmlns:a16="http://schemas.microsoft.com/office/drawing/2014/main" id="{4039D1C4-F4F0-6C80-2D80-571B3FFA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2"/>
          <a:stretch/>
        </p:blipFill>
        <p:spPr>
          <a:xfrm>
            <a:off x="181200" y="1098838"/>
            <a:ext cx="8781599" cy="345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11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5007" b="72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58" y="514349"/>
            <a:ext cx="6983197" cy="22288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defTabSz="457200">
              <a:spcAft>
                <a:spcPts val="1200"/>
              </a:spcAft>
            </a:pPr>
            <a:r>
              <a:rPr lang="en-US" altLang="zh-CN" sz="4800" b="1" kern="2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Performance Evaluation</a:t>
            </a:r>
          </a:p>
        </p:txBody>
      </p:sp>
    </p:spTree>
    <p:extLst>
      <p:ext uri="{BB962C8B-B14F-4D97-AF65-F5344CB8AC3E}">
        <p14:creationId xmlns:p14="http://schemas.microsoft.com/office/powerpoint/2010/main" val="1712081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637214A4-997B-4C95-951E-08E1B51B5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07A8868-805D-4C18-8A8B-4817BA9F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0CF59EB9-1EAB-47CE-AC8B-8EFD96929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8786ADE-071C-435B-81E3-54A82DD5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F46AF6B-37AC-410E-9A0A-2F70B937A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AEF4DD0-8A5B-40F1-88BA-ABE5ADE4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BA5EA8C-8F33-4994-A748-233E839E4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标题 5">
            <a:extLst>
              <a:ext uri="{FF2B5EF4-FFF2-40B4-BE49-F238E27FC236}">
                <a16:creationId xmlns:a16="http://schemas.microsoft.com/office/drawing/2014/main" id="{0E719968-B036-05EF-A016-637366380931}"/>
              </a:ext>
            </a:extLst>
          </p:cNvPr>
          <p:cNvSpPr txBox="1">
            <a:spLocks/>
          </p:cNvSpPr>
          <p:nvPr/>
        </p:nvSpPr>
        <p:spPr>
          <a:xfrm>
            <a:off x="224287" y="156466"/>
            <a:ext cx="5039028" cy="68460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Aft>
                <a:spcPts val="1200"/>
              </a:spcAft>
            </a:pP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</a:p>
        </p:txBody>
      </p:sp>
      <p:sp>
        <p:nvSpPr>
          <p:cNvPr id="8" name="文本占位符 16">
            <a:extLst>
              <a:ext uri="{FF2B5EF4-FFF2-40B4-BE49-F238E27FC236}">
                <a16:creationId xmlns:a16="http://schemas.microsoft.com/office/drawing/2014/main" id="{2057BA64-5D38-8367-17A9-F513EE2B3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287" y="1000664"/>
            <a:ext cx="8742287" cy="11253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 summary was displayed when the training was completed. </a:t>
            </a:r>
          </a:p>
          <a:p>
            <a:pPr algn="just">
              <a:spcAft>
                <a:spcPts val="1200"/>
              </a:spcAft>
            </a:pPr>
            <a:r>
              <a:rPr lang="en-US" altLang="zh-CN" sz="1800" b="1" i="1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Figure 6: </a:t>
            </a:r>
            <a:r>
              <a:rPr lang="en-US" altLang="zh-CN" sz="1800" i="1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Model summary</a:t>
            </a:r>
            <a:endParaRPr lang="zh-CN" altLang="zh-CN" sz="1800" kern="100" dirty="0">
              <a:solidFill>
                <a:schemeClr val="accent1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</a:pPr>
            <a:endParaRPr lang="zh-CN" altLang="zh-CN" sz="1800" kern="100" dirty="0">
              <a:solidFill>
                <a:schemeClr val="accent1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50CE5D5F-31DE-02A4-0677-A5CF8B736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5" y="1889580"/>
            <a:ext cx="8710498" cy="182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88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0E719968-B036-05EF-A016-637366380931}"/>
              </a:ext>
            </a:extLst>
          </p:cNvPr>
          <p:cNvSpPr txBox="1">
            <a:spLocks/>
          </p:cNvSpPr>
          <p:nvPr/>
        </p:nvSpPr>
        <p:spPr>
          <a:xfrm>
            <a:off x="224287" y="156466"/>
            <a:ext cx="5039028" cy="68460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Aft>
                <a:spcPts val="1200"/>
              </a:spcAft>
            </a:pP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</a:p>
        </p:txBody>
      </p:sp>
      <p:sp>
        <p:nvSpPr>
          <p:cNvPr id="8" name="文本占位符 16">
            <a:extLst>
              <a:ext uri="{FF2B5EF4-FFF2-40B4-BE49-F238E27FC236}">
                <a16:creationId xmlns:a16="http://schemas.microsoft.com/office/drawing/2014/main" id="{2057BA64-5D38-8367-17A9-F513EE2B3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287" y="1000664"/>
            <a:ext cx="8742287" cy="112539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spcAft>
                <a:spcPts val="1200"/>
              </a:spcAft>
            </a:pPr>
            <a:endParaRPr lang="en-US" altLang="zh-CN" sz="1800" kern="100" dirty="0">
              <a:solidFill>
                <a:schemeClr val="accent1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</a:pPr>
            <a:endParaRPr lang="en-US" altLang="zh-CN" sz="1800" kern="100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</a:pPr>
            <a:endParaRPr lang="en-US" altLang="zh-CN" sz="1800" kern="100" dirty="0">
              <a:solidFill>
                <a:schemeClr val="accent1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</a:pPr>
            <a:endParaRPr lang="en-US" altLang="zh-CN" sz="1800" kern="100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</a:pPr>
            <a:endParaRPr lang="en-US" altLang="zh-CN" sz="1800" kern="100" dirty="0">
              <a:solidFill>
                <a:schemeClr val="accent1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</a:pPr>
            <a:endParaRPr lang="en-US" altLang="zh-CN" sz="1800" kern="100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</a:pPr>
            <a:endParaRPr lang="en-US" altLang="zh-CN" sz="1800" kern="100" dirty="0">
              <a:solidFill>
                <a:schemeClr val="accent1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50CE5D5F-31DE-02A4-0677-A5CF8B736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81" y="841075"/>
            <a:ext cx="8710498" cy="182516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0C8269E-D543-304F-F179-3033CF9B2F50}"/>
              </a:ext>
            </a:extLst>
          </p:cNvPr>
          <p:cNvSpPr txBox="1"/>
          <p:nvPr/>
        </p:nvSpPr>
        <p:spPr>
          <a:xfrm>
            <a:off x="193321" y="2666243"/>
            <a:ext cx="871049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Train</a:t>
            </a:r>
          </a:p>
          <a:p>
            <a:pPr marL="742950" lvl="1" indent="-285750" algn="just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100 epochs</a:t>
            </a:r>
            <a:endParaRPr lang="en-US" altLang="zh-CN" kern="100" dirty="0"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0.646 hours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validation</a:t>
            </a:r>
          </a:p>
          <a:p>
            <a:pPr marL="742950" lvl="1" indent="-285750" algn="just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56 images / </a:t>
            </a:r>
            <a:r>
              <a:rPr lang="en-US" altLang="zh-CN" sz="1800" kern="10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58 instances</a:t>
            </a:r>
            <a:endParaRPr lang="en-US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012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0E719968-B036-05EF-A016-637366380931}"/>
              </a:ext>
            </a:extLst>
          </p:cNvPr>
          <p:cNvSpPr txBox="1">
            <a:spLocks/>
          </p:cNvSpPr>
          <p:nvPr/>
        </p:nvSpPr>
        <p:spPr>
          <a:xfrm>
            <a:off x="224287" y="156466"/>
            <a:ext cx="5039028" cy="68460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Aft>
                <a:spcPts val="1200"/>
              </a:spcAft>
            </a:pP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</a:p>
        </p:txBody>
      </p:sp>
      <p:sp>
        <p:nvSpPr>
          <p:cNvPr id="8" name="文本占位符 16">
            <a:extLst>
              <a:ext uri="{FF2B5EF4-FFF2-40B4-BE49-F238E27FC236}">
                <a16:creationId xmlns:a16="http://schemas.microsoft.com/office/drawing/2014/main" id="{2057BA64-5D38-8367-17A9-F513EE2B3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287" y="1000664"/>
            <a:ext cx="8742287" cy="112539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spcAft>
                <a:spcPts val="1200"/>
              </a:spcAft>
            </a:pPr>
            <a:endParaRPr lang="en-US" altLang="zh-CN" sz="1800" kern="100" dirty="0">
              <a:solidFill>
                <a:schemeClr val="accent1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</a:pPr>
            <a:endParaRPr lang="en-US" altLang="zh-CN" sz="1800" kern="100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</a:pPr>
            <a:endParaRPr lang="en-US" altLang="zh-CN" sz="1800" kern="100" dirty="0">
              <a:solidFill>
                <a:schemeClr val="accent1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</a:pPr>
            <a:endParaRPr lang="en-US" altLang="zh-CN" sz="1800" kern="100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</a:pPr>
            <a:endParaRPr lang="en-US" altLang="zh-CN" sz="1800" kern="100" dirty="0">
              <a:solidFill>
                <a:schemeClr val="accent1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</a:pPr>
            <a:endParaRPr lang="en-US" altLang="zh-CN" sz="1800" kern="100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</a:pPr>
            <a:endParaRPr lang="en-US" altLang="zh-CN" sz="1800" kern="100" dirty="0">
              <a:solidFill>
                <a:schemeClr val="accent1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50CE5D5F-31DE-02A4-0677-A5CF8B736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81" y="841075"/>
            <a:ext cx="8710498" cy="182516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0C8269E-D543-304F-F179-3033CF9B2F50}"/>
              </a:ext>
            </a:extLst>
          </p:cNvPr>
          <p:cNvSpPr txBox="1"/>
          <p:nvPr/>
        </p:nvSpPr>
        <p:spPr>
          <a:xfrm>
            <a:off x="193321" y="2666243"/>
            <a:ext cx="8710498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sz="1800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 (Precision)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value is 0.998, which means more than 99.8% of detected car plate are correct. </a:t>
            </a:r>
          </a:p>
          <a:p>
            <a:pPr marL="285750" lvl="1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1800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 (Recall)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value is 0.966, presenting the model can correctly identify all relevant instances from the total actual positive instances. </a:t>
            </a:r>
          </a:p>
          <a:p>
            <a:pPr marL="285750" lvl="1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sz="1800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mAP50-95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value is 0.889, indicating that the model can correctly detect target objects at varying 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IoU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(intersection over union) thresholds, ranging from 0.50 to 0.95.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68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0E719968-B036-05EF-A016-637366380931}"/>
              </a:ext>
            </a:extLst>
          </p:cNvPr>
          <p:cNvSpPr txBox="1">
            <a:spLocks/>
          </p:cNvSpPr>
          <p:nvPr/>
        </p:nvSpPr>
        <p:spPr>
          <a:xfrm>
            <a:off x="224287" y="156466"/>
            <a:ext cx="5039028" cy="68460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Aft>
                <a:spcPts val="1200"/>
              </a:spcAft>
            </a:pP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</a:p>
        </p:txBody>
      </p:sp>
      <p:sp>
        <p:nvSpPr>
          <p:cNvPr id="8" name="文本占位符 16">
            <a:extLst>
              <a:ext uri="{FF2B5EF4-FFF2-40B4-BE49-F238E27FC236}">
                <a16:creationId xmlns:a16="http://schemas.microsoft.com/office/drawing/2014/main" id="{2057BA64-5D38-8367-17A9-F513EE2B3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287" y="1000664"/>
            <a:ext cx="8742287" cy="11253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 series of detailed metrics were available in the "runs" directory.</a:t>
            </a:r>
          </a:p>
          <a:p>
            <a:pPr algn="just">
              <a:spcAft>
                <a:spcPts val="1200"/>
              </a:spcAft>
            </a:pPr>
            <a:r>
              <a:rPr lang="en-US" altLang="zh-CN" sz="1800" b="1" i="1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Figure 7:  </a:t>
            </a:r>
            <a:r>
              <a:rPr lang="en-US" altLang="zh-CN" sz="1800" i="1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Metric against epoch</a:t>
            </a:r>
            <a:endParaRPr lang="zh-CN" altLang="zh-CN" sz="1800" kern="100" dirty="0">
              <a:solidFill>
                <a:schemeClr val="accent1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图表, 散点图&#10;&#10;描述已自动生成">
            <a:extLst>
              <a:ext uri="{FF2B5EF4-FFF2-40B4-BE49-F238E27FC236}">
                <a16:creationId xmlns:a16="http://schemas.microsoft.com/office/drawing/2014/main" id="{69613076-1CEB-B44A-A5C0-678AF5D22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620" y="1923156"/>
            <a:ext cx="5929889" cy="29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46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0E719968-B036-05EF-A016-637366380931}"/>
              </a:ext>
            </a:extLst>
          </p:cNvPr>
          <p:cNvSpPr txBox="1">
            <a:spLocks/>
          </p:cNvSpPr>
          <p:nvPr/>
        </p:nvSpPr>
        <p:spPr>
          <a:xfrm>
            <a:off x="224287" y="156466"/>
            <a:ext cx="5039028" cy="68460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Aft>
                <a:spcPts val="1200"/>
              </a:spcAft>
            </a:pP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</a:p>
        </p:txBody>
      </p:sp>
      <p:sp>
        <p:nvSpPr>
          <p:cNvPr id="8" name="文本占位符 16">
            <a:extLst>
              <a:ext uri="{FF2B5EF4-FFF2-40B4-BE49-F238E27FC236}">
                <a16:creationId xmlns:a16="http://schemas.microsoft.com/office/drawing/2014/main" id="{2057BA64-5D38-8367-17A9-F513EE2B3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288" y="1000664"/>
            <a:ext cx="4735901" cy="398637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F1 score, a metric that combines precision and recall into a single value, is close to 1 in the range of 0 and 0.8 confidence, indicating that within this range confidence the model has a good overall performance.</a:t>
            </a:r>
            <a:endParaRPr lang="zh-CN" altLang="zh-CN" sz="1800" kern="100" dirty="0">
              <a:solidFill>
                <a:schemeClr val="accent1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图表&#10;&#10;描述已自动生成">
            <a:extLst>
              <a:ext uri="{FF2B5EF4-FFF2-40B4-BE49-F238E27FC236}">
                <a16:creationId xmlns:a16="http://schemas.microsoft.com/office/drawing/2014/main" id="{BF46FC56-B8FC-9FE2-94E3-315312F2E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034" y="1485723"/>
            <a:ext cx="3969495" cy="26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04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0E719968-B036-05EF-A016-637366380931}"/>
              </a:ext>
            </a:extLst>
          </p:cNvPr>
          <p:cNvSpPr txBox="1">
            <a:spLocks/>
          </p:cNvSpPr>
          <p:nvPr/>
        </p:nvSpPr>
        <p:spPr>
          <a:xfrm>
            <a:off x="224287" y="156466"/>
            <a:ext cx="5039028" cy="68460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Aft>
                <a:spcPts val="1200"/>
              </a:spcAft>
            </a:pP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</a:p>
        </p:txBody>
      </p:sp>
      <p:sp>
        <p:nvSpPr>
          <p:cNvPr id="8" name="文本占位符 16">
            <a:extLst>
              <a:ext uri="{FF2B5EF4-FFF2-40B4-BE49-F238E27FC236}">
                <a16:creationId xmlns:a16="http://schemas.microsoft.com/office/drawing/2014/main" id="{2057BA64-5D38-8367-17A9-F513EE2B3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288" y="1000664"/>
            <a:ext cx="8729931" cy="398637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confusion matrix presents the custom model correctly identified 56 car plates but misidentified 2 car plates as background.</a:t>
            </a:r>
            <a:endParaRPr lang="zh-CN" altLang="zh-CN" sz="1800" kern="100" dirty="0">
              <a:solidFill>
                <a:schemeClr val="accent1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图表&#10;&#10;描述已自动生成">
            <a:extLst>
              <a:ext uri="{FF2B5EF4-FFF2-40B4-BE49-F238E27FC236}">
                <a16:creationId xmlns:a16="http://schemas.microsoft.com/office/drawing/2014/main" id="{7B64C0D5-D462-8BED-F804-C913BFC63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577" y="1694146"/>
            <a:ext cx="4390846" cy="32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7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BDA3A76A-4B4C-456C-9E11-7C85352E4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564" y="471461"/>
            <a:ext cx="4919895" cy="584421"/>
          </a:xfrm>
        </p:spPr>
        <p:txBody>
          <a:bodyPr vert="horz" lIns="91440" tIns="45720" rIns="91440" bIns="45720" rtlCol="0" anchor="b">
            <a:noAutofit/>
          </a:bodyPr>
          <a:lstStyle/>
          <a:p>
            <a:pPr lvl="0" algn="just">
              <a:lnSpc>
                <a:spcPct val="150000"/>
              </a:lnSpc>
              <a:spcBef>
                <a:spcPts val="2400"/>
              </a:spcBef>
              <a:spcAft>
                <a:spcPts val="1200"/>
              </a:spcAft>
            </a:pPr>
            <a:r>
              <a:rPr lang="en-US" altLang="zh-CN" sz="2800" b="1" kern="2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Introduction</a:t>
            </a:r>
            <a:endParaRPr lang="zh-CN" altLang="zh-CN" sz="2800" b="1" kern="22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3738A18-9D63-F447-5C5C-4EEEFB7D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4374" y="1227334"/>
            <a:ext cx="5115605" cy="35046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defTabSz="457200">
              <a:lnSpc>
                <a:spcPct val="17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0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YOLOv8, or You Only Look Once version 8, is a cutting-edge object detection model in computer vision. </a:t>
            </a:r>
          </a:p>
          <a:p>
            <a:pPr marL="628650" lvl="1" indent="-285750" defTabSz="457200">
              <a:lnSpc>
                <a:spcPct val="17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deep learning algorithm</a:t>
            </a:r>
          </a:p>
          <a:p>
            <a:pPr marL="628650" lvl="1" indent="-285750" defTabSz="457200">
              <a:lnSpc>
                <a:spcPct val="17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neural network</a:t>
            </a:r>
            <a:endParaRPr lang="en-US" altLang="zh-CN" sz="2000" dirty="0"/>
          </a:p>
        </p:txBody>
      </p:sp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2" r="37955" b="-3"/>
          <a:stretch/>
        </p:blipFill>
        <p:spPr>
          <a:xfrm>
            <a:off x="475499" y="465540"/>
            <a:ext cx="3000986" cy="3957870"/>
          </a:xfrm>
          <a:custGeom>
            <a:avLst/>
            <a:gdLst/>
            <a:ahLst/>
            <a:cxnLst/>
            <a:rect l="l" t="t" r="r" b="b"/>
            <a:pathLst>
              <a:path w="3280141" h="4571999">
                <a:moveTo>
                  <a:pt x="344814" y="0"/>
                </a:moveTo>
                <a:lnTo>
                  <a:pt x="3280141" y="0"/>
                </a:lnTo>
                <a:lnTo>
                  <a:pt x="3280141" y="4172808"/>
                </a:lnTo>
                <a:lnTo>
                  <a:pt x="2880950" y="4571999"/>
                </a:lnTo>
                <a:lnTo>
                  <a:pt x="0" y="4571999"/>
                </a:lnTo>
                <a:lnTo>
                  <a:pt x="0" y="344814"/>
                </a:lnTo>
                <a:close/>
              </a:path>
            </a:pathLst>
          </a:cu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D4CBF5D-710D-4A8C-B442-E5D986747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D9ADFAC-F7DF-40A7-8F80-B7A92671E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483F67D8-5F47-449F-990F-A3EAD3DDB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C5A41C4-4EA6-4CBD-A7CE-467A86B98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25FA7EA-F587-4CA2-8409-5BC791A4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DA58F87-0089-45DB-BDA9-0CF6C0ABD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7659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5007" b="72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03187128-3D85-CADE-3A11-A3A82949380B}"/>
              </a:ext>
            </a:extLst>
          </p:cNvPr>
          <p:cNvSpPr txBox="1">
            <a:spLocks/>
          </p:cNvSpPr>
          <p:nvPr/>
        </p:nvSpPr>
        <p:spPr>
          <a:xfrm>
            <a:off x="254525" y="354521"/>
            <a:ext cx="4429618" cy="171120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sz="1800" b="1" i="1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Validation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1CB58C-9B72-2C7F-A12E-64FE8382A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866" y="242377"/>
            <a:ext cx="6280628" cy="478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30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5007" b="72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03187128-3D85-CADE-3A11-A3A82949380B}"/>
              </a:ext>
            </a:extLst>
          </p:cNvPr>
          <p:cNvSpPr txBox="1">
            <a:spLocks/>
          </p:cNvSpPr>
          <p:nvPr/>
        </p:nvSpPr>
        <p:spPr>
          <a:xfrm>
            <a:off x="254525" y="354521"/>
            <a:ext cx="4429618" cy="171120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sz="1800" b="1" i="1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Validation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990ADF-5DEC-6A4F-AD3D-DD754EE06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11" y="177260"/>
            <a:ext cx="4788979" cy="478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36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5007" b="72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58" y="514349"/>
            <a:ext cx="6983197" cy="222885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lvl="0" defTabSz="457200">
              <a:spcAft>
                <a:spcPts val="1200"/>
              </a:spcAft>
            </a:pPr>
            <a:r>
              <a:rPr lang="en-US" altLang="zh-CN" sz="4800" b="1" kern="2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Predict Using the Custom YOLO Model</a:t>
            </a:r>
            <a:endParaRPr lang="en-US" altLang="zh-CN" sz="4800" b="1" dirty="0"/>
          </a:p>
        </p:txBody>
      </p:sp>
    </p:spTree>
    <p:extLst>
      <p:ext uri="{BB962C8B-B14F-4D97-AF65-F5344CB8AC3E}">
        <p14:creationId xmlns:p14="http://schemas.microsoft.com/office/powerpoint/2010/main" val="2825958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5007" b="72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03187128-3D85-CADE-3A11-A3A82949380B}"/>
              </a:ext>
            </a:extLst>
          </p:cNvPr>
          <p:cNvSpPr txBox="1">
            <a:spLocks/>
          </p:cNvSpPr>
          <p:nvPr/>
        </p:nvSpPr>
        <p:spPr>
          <a:xfrm>
            <a:off x="254525" y="354521"/>
            <a:ext cx="4429618" cy="171120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sz="1800" b="1" i="1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Figure 10: </a:t>
            </a:r>
            <a:r>
              <a:rPr lang="en-US" altLang="zh-CN" sz="1800" i="1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 Prediction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路上行驶着一辆蓝色的汽车&#10;&#10;描述已自动生成">
            <a:extLst>
              <a:ext uri="{FF2B5EF4-FFF2-40B4-BE49-F238E27FC236}">
                <a16:creationId xmlns:a16="http://schemas.microsoft.com/office/drawing/2014/main" id="{7EA895FC-B9A4-3279-43F2-52143C85A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34" y="962000"/>
            <a:ext cx="5990273" cy="399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82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5007" b="72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03187128-3D85-CADE-3A11-A3A82949380B}"/>
              </a:ext>
            </a:extLst>
          </p:cNvPr>
          <p:cNvSpPr txBox="1">
            <a:spLocks/>
          </p:cNvSpPr>
          <p:nvPr/>
        </p:nvSpPr>
        <p:spPr>
          <a:xfrm>
            <a:off x="254525" y="354521"/>
            <a:ext cx="4429618" cy="171120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sz="1800" b="1" i="1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Figure 11: </a:t>
            </a:r>
            <a:r>
              <a:rPr lang="en-US" altLang="zh-CN" sz="1800" i="1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 Prediction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白色的汽车&#10;&#10;描述已自动生成">
            <a:extLst>
              <a:ext uri="{FF2B5EF4-FFF2-40B4-BE49-F238E27FC236}">
                <a16:creationId xmlns:a16="http://schemas.microsoft.com/office/drawing/2014/main" id="{67F53689-C764-9FD1-8845-1F2C86FC8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069" y="454364"/>
            <a:ext cx="4234772" cy="423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72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5007" b="72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58" y="514349"/>
            <a:ext cx="6983197" cy="22288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defTabSz="457200">
              <a:spcAft>
                <a:spcPts val="1200"/>
              </a:spcAft>
            </a:pPr>
            <a:r>
              <a:rPr lang="en-US" altLang="zh-CN" sz="4800" b="1" kern="2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Pipeline to Train YOLO Model</a:t>
            </a:r>
            <a:endParaRPr lang="en-US" altLang="zh-CN" sz="4800" b="1" dirty="0"/>
          </a:p>
        </p:txBody>
      </p:sp>
    </p:spTree>
    <p:extLst>
      <p:ext uri="{BB962C8B-B14F-4D97-AF65-F5344CB8AC3E}">
        <p14:creationId xmlns:p14="http://schemas.microsoft.com/office/powerpoint/2010/main" val="3670450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5007" b="72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BD6904-E0A8-DAEC-CA8E-7C0244455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10" y="226937"/>
            <a:ext cx="7381817" cy="46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0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5007" b="72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58" y="514349"/>
            <a:ext cx="6983197" cy="22288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defTabSz="457200">
              <a:spcAft>
                <a:spcPts val="1200"/>
              </a:spcAft>
            </a:pPr>
            <a:r>
              <a:rPr lang="en-US" altLang="zh-CN" sz="4800" b="1" kern="2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Summary</a:t>
            </a:r>
            <a:endParaRPr lang="en-US" altLang="zh-CN" sz="4800" b="1" dirty="0"/>
          </a:p>
        </p:txBody>
      </p:sp>
    </p:spTree>
    <p:extLst>
      <p:ext uri="{BB962C8B-B14F-4D97-AF65-F5344CB8AC3E}">
        <p14:creationId xmlns:p14="http://schemas.microsoft.com/office/powerpoint/2010/main" val="3560523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927" y="177929"/>
            <a:ext cx="5039028" cy="6846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defTabSz="457200">
              <a:spcAft>
                <a:spcPts val="1200"/>
              </a:spcAft>
            </a:pP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3738A18-9D63-F447-5C5C-4EEEFB7D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862537"/>
            <a:ext cx="5210355" cy="410303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 custom model for car plate prediction. </a:t>
            </a:r>
          </a:p>
          <a:p>
            <a:pPr marL="628650" lvl="1" indent="-285750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180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Data collection</a:t>
            </a:r>
          </a:p>
          <a:p>
            <a:pPr marL="628650" lvl="1" indent="-285750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180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Data processing, cleansing + annotation</a:t>
            </a:r>
          </a:p>
          <a:p>
            <a:pPr marL="628650" lvl="1" indent="-285750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180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Yolo model configuration</a:t>
            </a:r>
          </a:p>
          <a:p>
            <a:pPr marL="628650" lvl="1" indent="-285750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180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Training the custom YOLOv8 detector</a:t>
            </a:r>
          </a:p>
          <a:p>
            <a:pPr marL="628650" lvl="1" indent="-285750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180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Performance evaluation</a:t>
            </a:r>
          </a:p>
          <a:p>
            <a:pPr marL="628650" lvl="1" indent="-285750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1800" kern="1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Car plate prediction</a:t>
            </a:r>
          </a:p>
          <a:p>
            <a:pPr marL="628650" lvl="1" indent="-285750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1800" kern="100" dirty="0" err="1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Pipline</a:t>
            </a:r>
            <a:endParaRPr lang="en-US" altLang="zh-CN" sz="1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9" r="40682"/>
          <a:stretch/>
        </p:blipFill>
        <p:spPr>
          <a:xfrm>
            <a:off x="20" y="10"/>
            <a:ext cx="3479779" cy="51434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31587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5007" b="72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58" y="514349"/>
            <a:ext cx="6983197" cy="22288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defTabSz="457200">
              <a:spcAft>
                <a:spcPts val="1200"/>
              </a:spcAft>
            </a:pPr>
            <a:r>
              <a:rPr lang="en-US" altLang="zh-CN" sz="4800" b="1" kern="2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References</a:t>
            </a:r>
            <a:endParaRPr lang="en-US" altLang="zh-CN" sz="4800" b="1" dirty="0"/>
          </a:p>
        </p:txBody>
      </p:sp>
    </p:spTree>
    <p:extLst>
      <p:ext uri="{BB962C8B-B14F-4D97-AF65-F5344CB8AC3E}">
        <p14:creationId xmlns:p14="http://schemas.microsoft.com/office/powerpoint/2010/main" val="1457766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564" y="471461"/>
            <a:ext cx="4919895" cy="584421"/>
          </a:xfrm>
        </p:spPr>
        <p:txBody>
          <a:bodyPr vert="horz" lIns="91440" tIns="45720" rIns="91440" bIns="45720" rtlCol="0" anchor="b">
            <a:noAutofit/>
          </a:bodyPr>
          <a:lstStyle/>
          <a:p>
            <a:pPr lvl="0" algn="just">
              <a:lnSpc>
                <a:spcPct val="150000"/>
              </a:lnSpc>
              <a:spcBef>
                <a:spcPts val="2400"/>
              </a:spcBef>
              <a:spcAft>
                <a:spcPts val="1200"/>
              </a:spcAft>
            </a:pPr>
            <a:r>
              <a:rPr lang="en-US" altLang="zh-CN" sz="2800" b="1" kern="2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Introduction</a:t>
            </a:r>
            <a:endParaRPr lang="zh-CN" altLang="zh-CN" sz="2800" b="1" kern="22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3738A18-9D63-F447-5C5C-4EEEFB7D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4374" y="1227334"/>
            <a:ext cx="5115605" cy="3504607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360000" indent="-360000" defTabSz="457200">
              <a:lnSpc>
                <a:spcPct val="17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72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This project focuses on </a:t>
            </a:r>
          </a:p>
          <a:p>
            <a:pPr marL="702900" lvl="2" indent="-360000" defTabSz="457200">
              <a:lnSpc>
                <a:spcPct val="17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705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the hands-on skills </a:t>
            </a:r>
          </a:p>
          <a:p>
            <a:pPr marL="702900" lvl="2" indent="-360000" defTabSz="457200">
              <a:lnSpc>
                <a:spcPct val="17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705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knowledge regarding deep learning </a:t>
            </a:r>
          </a:p>
          <a:p>
            <a:pPr marL="360000" indent="-360000" defTabSz="457200">
              <a:lnSpc>
                <a:spcPct val="17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7200" kern="100" dirty="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 subsequent sections, I will navigate through the practical steps to create a custom YOLO model to predict car plates.</a:t>
            </a:r>
          </a:p>
        </p:txBody>
      </p:sp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2" r="37955" b="-3"/>
          <a:stretch/>
        </p:blipFill>
        <p:spPr>
          <a:xfrm>
            <a:off x="475499" y="465540"/>
            <a:ext cx="3000986" cy="3957870"/>
          </a:xfrm>
          <a:custGeom>
            <a:avLst/>
            <a:gdLst/>
            <a:ahLst/>
            <a:cxnLst/>
            <a:rect l="l" t="t" r="r" b="b"/>
            <a:pathLst>
              <a:path w="3280141" h="4571999">
                <a:moveTo>
                  <a:pt x="344814" y="0"/>
                </a:moveTo>
                <a:lnTo>
                  <a:pt x="3280141" y="0"/>
                </a:lnTo>
                <a:lnTo>
                  <a:pt x="3280141" y="4172808"/>
                </a:lnTo>
                <a:lnTo>
                  <a:pt x="2880950" y="4571999"/>
                </a:lnTo>
                <a:lnTo>
                  <a:pt x="0" y="4571999"/>
                </a:lnTo>
                <a:lnTo>
                  <a:pt x="0" y="344814"/>
                </a:lnTo>
                <a:close/>
              </a:path>
            </a:pathLst>
          </a:cu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25749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BDA3A76A-4B4C-456C-9E11-7C85352E4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564" y="471462"/>
            <a:ext cx="4919895" cy="5635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defTabSz="457200">
              <a:spcAft>
                <a:spcPts val="1200"/>
              </a:spcAft>
            </a:pP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3738A18-9D63-F447-5C5C-4EEEFB7D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9218" y="1103704"/>
            <a:ext cx="5269144" cy="35683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Glenn, J., </a:t>
            </a:r>
            <a:r>
              <a:rPr lang="en-US" altLang="zh-CN" sz="1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Abirami</a:t>
            </a: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V. (2023, November 18). Performance Metrics Deep Dive. </a:t>
            </a:r>
            <a:r>
              <a:rPr lang="en-US" altLang="zh-CN" sz="1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Ultralytics</a:t>
            </a: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https://docs.ultralytics.com/guides/yolo-performance-metrics/</a:t>
            </a:r>
          </a:p>
          <a:p>
            <a:pPr marL="285750" indent="-285750" defTabSz="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Glenn, J. (2023, November 25). Model Training with </a:t>
            </a:r>
            <a:r>
              <a:rPr lang="en-US" altLang="zh-CN" sz="1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Ultralytics</a:t>
            </a: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YOLO. </a:t>
            </a:r>
            <a:r>
              <a:rPr lang="en-US" altLang="zh-CN" sz="1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Ultralytics</a:t>
            </a: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https://docs.ultralytics.com/modes/train/</a:t>
            </a:r>
          </a:p>
        </p:txBody>
      </p:sp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2" r="37955" b="-3"/>
          <a:stretch/>
        </p:blipFill>
        <p:spPr>
          <a:xfrm>
            <a:off x="475499" y="465540"/>
            <a:ext cx="3000986" cy="3957870"/>
          </a:xfrm>
          <a:custGeom>
            <a:avLst/>
            <a:gdLst/>
            <a:ahLst/>
            <a:cxnLst/>
            <a:rect l="l" t="t" r="r" b="b"/>
            <a:pathLst>
              <a:path w="3280141" h="4571999">
                <a:moveTo>
                  <a:pt x="344814" y="0"/>
                </a:moveTo>
                <a:lnTo>
                  <a:pt x="3280141" y="0"/>
                </a:lnTo>
                <a:lnTo>
                  <a:pt x="3280141" y="4172808"/>
                </a:lnTo>
                <a:lnTo>
                  <a:pt x="2880950" y="4571999"/>
                </a:lnTo>
                <a:lnTo>
                  <a:pt x="0" y="4571999"/>
                </a:lnTo>
                <a:lnTo>
                  <a:pt x="0" y="344814"/>
                </a:lnTo>
                <a:close/>
              </a:path>
            </a:pathLst>
          </a:cu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D4CBF5D-710D-4A8C-B442-E5D986747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D9ADFAC-F7DF-40A7-8F80-B7A92671E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483F67D8-5F47-449F-990F-A3EAD3DDB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C5A41C4-4EA6-4CBD-A7CE-467A86B98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25FA7EA-F587-4CA2-8409-5BC791A4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DA58F87-0089-45DB-BDA9-0CF6C0ABD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775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81" y="0"/>
            <a:ext cx="9143999" cy="5143500"/>
          </a:xfrm>
          <a:prstGeom prst="rect">
            <a:avLst/>
          </a:prstGeom>
          <a:gradFill>
            <a:gsLst>
              <a:gs pos="10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007" b="72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59" y="514349"/>
            <a:ext cx="6000750" cy="2228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defTabSz="457200">
              <a:spcAft>
                <a:spcPts val="1200"/>
              </a:spcAft>
            </a:pPr>
            <a:r>
              <a:rPr lang="en-US" altLang="zh-CN" sz="4800" b="1"/>
              <a:t>Github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3738A18-9D63-F447-5C5C-4EEEFB7D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3159" y="2882900"/>
            <a:ext cx="4800600" cy="14605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100">
                <a:solidFill>
                  <a:schemeClr val="tx1"/>
                </a:solidFill>
              </a:rPr>
              <a:t>https://github.com/simonangel-fong/ITE-5310-Machine-Learning-Assignment10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A75029C-64B9-41D0-9540-75846D4B0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81127" y="6858"/>
            <a:ext cx="4560492" cy="4622800"/>
            <a:chOff x="6108170" y="8467"/>
            <a:chExt cx="6080656" cy="6163733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AF6B07A-A0CD-4593-B501-E1D50968C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1C2E537-D046-43E9-B78A-8D770E4C0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F1ED42C-32AB-4AA5-B9D5-2ADF552B0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B69715-83DD-4F53-8564-D95D5D23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5BC2EBE-B4C1-42F9-9914-0F430C060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266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01E688E0-C729-4E49-9E7B-4697607D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5007" b="72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58" y="514349"/>
            <a:ext cx="6983197" cy="22288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defTabSz="457200">
              <a:spcAft>
                <a:spcPts val="1200"/>
              </a:spcAft>
            </a:pPr>
            <a:r>
              <a:rPr lang="en-US" altLang="zh-CN" sz="4800" b="1" dirty="0"/>
              <a:t>Data Collection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AD89D74-79DD-4BE2-AA8C-8672382F2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81127" y="6858"/>
            <a:ext cx="4560492" cy="4622800"/>
            <a:chOff x="6108170" y="8467"/>
            <a:chExt cx="6080656" cy="6163733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A020D6D-57F1-4846-9467-5E54F5B8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BA67610-3DFA-4B04-A0F3-FFBF2C97E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6F9FAA7-B1F5-4E7B-BEC6-00158A5F0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4174CF9-D8AD-4A5C-BF99-57B43506D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76B22A1-F450-4EAF-A363-7222D3D52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2271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927" y="307325"/>
            <a:ext cx="4619455" cy="6846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defTabSz="457200">
              <a:spcAft>
                <a:spcPts val="1200"/>
              </a:spcAft>
            </a:pP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3738A18-9D63-F447-5C5C-4EEEFB7D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1230601"/>
            <a:ext cx="5210355" cy="3112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4572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Unlike the </a:t>
            </a:r>
            <a:r>
              <a:rPr lang="en-US" altLang="zh-CN" sz="1800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alphanumeric data </a:t>
            </a: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commonly used in the machine learning course, the data used in this project are </a:t>
            </a:r>
            <a:r>
              <a:rPr lang="en-US" altLang="zh-CN" sz="1800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image-based</a:t>
            </a: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leading to a challenge to collect data. </a:t>
            </a:r>
          </a:p>
          <a:p>
            <a:pPr marL="285750" indent="-285750" defTabSz="4572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  <a:r>
              <a:rPr lang="en-US" altLang="zh-CN" sz="1800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manually collecting </a:t>
            </a: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 from daily surroundings, such as capturing vehicle plates on busy city roads, is an option, it proves time-consuming and burdensome, especially given the nature of media data. </a:t>
            </a:r>
          </a:p>
        </p:txBody>
      </p:sp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9" r="40682"/>
          <a:stretch/>
        </p:blipFill>
        <p:spPr>
          <a:xfrm>
            <a:off x="20" y="10"/>
            <a:ext cx="3479779" cy="51434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69" name="Group 168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140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927" y="307325"/>
            <a:ext cx="4619455" cy="6846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defTabSz="457200">
              <a:spcAft>
                <a:spcPts val="1200"/>
              </a:spcAft>
            </a:pP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3738A18-9D63-F447-5C5C-4EEEFB7D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1230601"/>
            <a:ext cx="5210355" cy="3112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4572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address this challenge, I used a Google image downloader named '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simple-image-download</a:t>
            </a: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’.</a:t>
            </a:r>
          </a:p>
          <a:p>
            <a:pPr marL="628650" lvl="1" indent="-285750" defTabSz="4572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Python script to search for and download images from Google Images. </a:t>
            </a:r>
          </a:p>
          <a:p>
            <a:pPr marL="285750" indent="-285750" defTabSz="4572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listed various keywords of automotive brands to simplify the collection process and ensure a 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diverse</a:t>
            </a: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dataset for YOLO model training.</a:t>
            </a:r>
          </a:p>
        </p:txBody>
      </p:sp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9" r="40682"/>
          <a:stretch/>
        </p:blipFill>
        <p:spPr>
          <a:xfrm>
            <a:off x="20" y="10"/>
            <a:ext cx="3479779" cy="51434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47605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81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007" b="723"/>
          <a:stretch/>
        </p:blipFill>
        <p:spPr>
          <a:xfrm>
            <a:off x="-2381" y="10"/>
            <a:ext cx="9143999" cy="514349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48F57B31-9829-4BEB-76B2-7546AACAA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25" y="354521"/>
            <a:ext cx="3644773" cy="1711200"/>
          </a:xfrm>
        </p:spPr>
        <p:txBody>
          <a:bodyPr anchor="t"/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altLang="zh-CN" sz="1800" b="1" i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Figure 1</a:t>
            </a:r>
            <a:r>
              <a:rPr lang="en-US" altLang="zh-CN" sz="1800" i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.Keywords list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A4B7C947-8D97-2D80-947A-47239C0D2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856" y="457200"/>
            <a:ext cx="3546304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3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8" descr="A taxi cab sign">
            <a:extLst>
              <a:ext uri="{FF2B5EF4-FFF2-40B4-BE49-F238E27FC236}">
                <a16:creationId xmlns:a16="http://schemas.microsoft.com/office/drawing/2014/main" id="{4D9D2901-D477-5041-AF3E-EAC0148F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5007" b="72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ADC9B340-1982-5FE3-1893-C2EC202B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58" y="514349"/>
            <a:ext cx="6983197" cy="22288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defTabSz="457200">
              <a:spcAft>
                <a:spcPts val="1200"/>
              </a:spcAft>
            </a:pPr>
            <a:r>
              <a:rPr lang="en-US" altLang="zh-CN" sz="4800" b="1" kern="22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Data Processing</a:t>
            </a:r>
            <a:endParaRPr lang="en-US" altLang="zh-CN" sz="4800" b="1" dirty="0"/>
          </a:p>
        </p:txBody>
      </p:sp>
    </p:spTree>
    <p:extLst>
      <p:ext uri="{BB962C8B-B14F-4D97-AF65-F5344CB8AC3E}">
        <p14:creationId xmlns:p14="http://schemas.microsoft.com/office/powerpoint/2010/main" val="3477006353"/>
      </p:ext>
    </p:extLst>
  </p:cSld>
  <p:clrMapOvr>
    <a:masterClrMapping/>
  </p:clrMapOvr>
</p:sld>
</file>

<file path=ppt/theme/theme1.xml><?xml version="1.0" encoding="utf-8"?>
<a:theme xmlns:a="http://schemas.openxmlformats.org/drawingml/2006/main" name="切片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切片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</TotalTime>
  <Words>967</Words>
  <Application>Microsoft Office PowerPoint</Application>
  <PresentationFormat>全屏显示(16:9)</PresentationFormat>
  <Paragraphs>110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6" baseType="lpstr">
      <vt:lpstr>Century Gothic</vt:lpstr>
      <vt:lpstr>Arial</vt:lpstr>
      <vt:lpstr>Wingdings</vt:lpstr>
      <vt:lpstr>Wingdings 3</vt:lpstr>
      <vt:lpstr>切片</vt:lpstr>
      <vt:lpstr>Vehicle License Plate Detection using YOLOv8</vt:lpstr>
      <vt:lpstr>Introduction</vt:lpstr>
      <vt:lpstr>Introduction</vt:lpstr>
      <vt:lpstr>Introduction</vt:lpstr>
      <vt:lpstr>Data Collection</vt:lpstr>
      <vt:lpstr>Data Collection</vt:lpstr>
      <vt:lpstr>Data Collection</vt:lpstr>
      <vt:lpstr>Figure 1.Keywords list</vt:lpstr>
      <vt:lpstr>Data Processing</vt:lpstr>
      <vt:lpstr>Data Processing</vt:lpstr>
      <vt:lpstr>Data Processing</vt:lpstr>
      <vt:lpstr>PowerPoint 演示文稿</vt:lpstr>
      <vt:lpstr>PowerPoint 演示文稿</vt:lpstr>
      <vt:lpstr>Configure YOLOv8 Environment and Model</vt:lpstr>
      <vt:lpstr>Dataset Architecture</vt:lpstr>
      <vt:lpstr>PowerPoint 演示文稿</vt:lpstr>
      <vt:lpstr>Dedicated Environment</vt:lpstr>
      <vt:lpstr>YOLO Model Configuration</vt:lpstr>
      <vt:lpstr>YOLO Model Configuration</vt:lpstr>
      <vt:lpstr>Train a Custom YOLOv8 Detector</vt:lpstr>
      <vt:lpstr>PowerPoint 演示文稿</vt:lpstr>
      <vt:lpstr>PowerPoint 演示文稿</vt:lpstr>
      <vt:lpstr>Performance Evaluation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Predict Using the Custom YOLO Model</vt:lpstr>
      <vt:lpstr>PowerPoint 演示文稿</vt:lpstr>
      <vt:lpstr>PowerPoint 演示文稿</vt:lpstr>
      <vt:lpstr>Pipeline to Train YOLO Model</vt:lpstr>
      <vt:lpstr>PowerPoint 演示文稿</vt:lpstr>
      <vt:lpstr>Summary</vt:lpstr>
      <vt:lpstr>Summary</vt:lpstr>
      <vt:lpstr>References</vt:lpstr>
      <vt:lpstr>References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EXPRESSION DETECTION</dc:title>
  <cp:lastModifiedBy>Simon Fong</cp:lastModifiedBy>
  <cp:revision>10</cp:revision>
  <dcterms:modified xsi:type="dcterms:W3CDTF">2023-11-28T06:23:44Z</dcterms:modified>
</cp:coreProperties>
</file>